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sldIdLst>
    <p:sldId id="256" r:id="rId3"/>
    <p:sldId id="279" r:id="rId4"/>
    <p:sldId id="257" r:id="rId5"/>
    <p:sldId id="280" r:id="rId6"/>
    <p:sldId id="274" r:id="rId7"/>
    <p:sldId id="282" r:id="rId8"/>
    <p:sldId id="264" r:id="rId9"/>
    <p:sldId id="284" r:id="rId10"/>
    <p:sldId id="270" r:id="rId11"/>
    <p:sldId id="267" r:id="rId12"/>
    <p:sldId id="268" r:id="rId13"/>
    <p:sldId id="259" r:id="rId14"/>
    <p:sldId id="269" r:id="rId15"/>
    <p:sldId id="271" r:id="rId16"/>
    <p:sldId id="305" r:id="rId17"/>
    <p:sldId id="306" r:id="rId18"/>
    <p:sldId id="308" r:id="rId19"/>
    <p:sldId id="310" r:id="rId20"/>
    <p:sldId id="311" r:id="rId21"/>
    <p:sldId id="312" r:id="rId22"/>
    <p:sldId id="313" r:id="rId23"/>
    <p:sldId id="314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ce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3300"/>
    <a:srgbClr val="7E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985" autoAdjust="0"/>
    <p:restoredTop sz="94660"/>
  </p:normalViewPr>
  <p:slideViewPr>
    <p:cSldViewPr>
      <p:cViewPr>
        <p:scale>
          <a:sx n="81" d="100"/>
          <a:sy n="81" d="100"/>
        </p:scale>
        <p:origin x="-127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B4999-07E4-4CFC-9CEA-DA798FE5424C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407D5-D96E-4966-A92D-5F19CD7FA3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FE005-8EF8-4237-9764-ABF64FD7A489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9BD49-1716-4357-818E-90A8384D40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B0333-849B-45FF-9FB0-F4BC9A7D4D34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F6F58-9934-44A0-BDB1-F82C79465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1824D-91CD-4AA3-A2AD-EC2336F43B91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330BB-D337-4522-998D-1AE7696524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D6D48-C703-4371-A1D6-24EC03A3DF5E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C9B2F-F393-4D0E-B719-250E57740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CA183-DA40-4B65-8942-2F9F2BFA9124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11A95-2CD6-4F96-999A-2BC323B18D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703F3-1AFB-4B88-B04A-C72B282DBB54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501C9-E68C-4113-8C85-649E53D0FD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D002D-0B56-4EBB-ADFE-4D07A7176741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70593-4DB3-4450-9401-4BAB3816AB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34778-5831-4D05-B73F-9A1473EF3C34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7407F-30C5-4C05-86F3-9B2B17BB2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8FE7F-5FD5-4386-B6C4-C3014F7039C5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E416A-EC1E-46DF-BFEB-BB1117A306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3720F-0974-4BBD-BC4D-E45A7075D63F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66EE8-B97E-44AF-8B5E-74D3A42877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04FC3-4D0A-4D39-9570-2742ED0120BF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C37F2-1B39-48CA-83E8-D7CE1C5494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6C0DF-36A1-43B9-B1A7-9D2273C40152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ECD9C-4014-4CE9-AED8-0C2E708E7F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B2F26-017C-4674-86FE-F80E78C71525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6458F-4DBB-4232-8CB6-549022C653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292EC-441D-4D17-917C-9A5D020D6913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AC42D-EB41-4EAC-BBC8-68E7DA2F6F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E8459-0257-4417-BCDE-001C47D1DC1A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5BC00-DB86-41B3-BBC6-30D0A4645A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9EA98-1730-48F7-B08B-7B969347BD67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41611-CFDD-4EAB-BB33-4935619EB1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FA6B5-6556-4061-9DBF-EBFFB50ED71F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54383-2203-4144-855B-6D73D07BD2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63308-23AE-46AB-B708-1021647B057C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E39BA-7856-4AD3-A151-FADB4CBE5B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31846-E82C-4707-9955-296C3C61963D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4571A-A0D0-4506-9668-878A106DED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47DD4-AB77-441F-B1E4-E37D65956641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42017-BABF-40ED-957D-8EA13830B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7B959-55BC-4DB6-9CD5-EFC7E973F88E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031C3-6759-42DC-8811-A21833877C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B98177-1B0C-4A19-8B7D-22BE51AA0CA1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66EC7D-CF9C-4A8A-8FF6-A3B9A9250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4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AD45F6-3CD7-4DE9-A358-E8B9C41B7E03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8F4837-B060-4E79-8D21-D66A46358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4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Gorica\Desktop\All%20the%20world%20is%20a%20stage%20-%20Prezentacija\DSCN0919.mp4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youtu.be/M-G6AqE28c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oleObject" Target="../embeddings/Microsoft_Office_PowerPoint_97-2003_Presentation3.ppt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Office_PowerPoint_97-2003_Presentation2.ppt"/><Relationship Id="rId5" Type="http://schemas.openxmlformats.org/officeDocument/2006/relationships/oleObject" Target="../embeddings/Microsoft_Office_PowerPoint_97-2003_Presentation1.ppt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jpe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12" Type="http://schemas.openxmlformats.org/officeDocument/2006/relationships/image" Target="../media/image30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848600" cy="1450975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Arial" charset="0"/>
              </a:rPr>
              <a:t>Tematsko izvođenje nastave</a:t>
            </a:r>
            <a:endParaRPr lang="en-US" smtClean="0">
              <a:latin typeface="Arial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1143000" y="1371600"/>
            <a:ext cx="7010400" cy="26670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RS" sz="6600" b="1" dirty="0">
                <a:solidFill>
                  <a:schemeClr val="tx1"/>
                </a:solidFill>
              </a:rPr>
              <a:t>Ceo svet je pozornica!</a:t>
            </a:r>
            <a:endParaRPr lang="en-US" sz="6600" b="1" dirty="0">
              <a:solidFill>
                <a:schemeClr val="tx1"/>
              </a:solidFill>
            </a:endParaRPr>
          </a:p>
        </p:txBody>
      </p:sp>
      <p:pic>
        <p:nvPicPr>
          <p:cNvPr id="13315" name="Picture 5" descr="shakespeare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0250" y="2590800"/>
            <a:ext cx="33337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4038600"/>
            <a:ext cx="60436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alibri" pitchFamily="34" charset="0"/>
              </a:rPr>
              <a:t>...</a:t>
            </a:r>
            <a:r>
              <a:rPr lang="en-US" sz="3200"/>
              <a:t>izvedimo učenike iz učionice...i</a:t>
            </a:r>
          </a:p>
          <a:p>
            <a:r>
              <a:rPr lang="en-US" sz="3200">
                <a:solidFill>
                  <a:srgbClr val="FF0000"/>
                </a:solidFill>
              </a:rPr>
              <a:t>Kako nam je  Šekspir pomogao</a:t>
            </a:r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3413125" y="6248400"/>
            <a:ext cx="2606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0" y="5305425"/>
            <a:ext cx="60499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Gorica Kostić – nastavnik engleskog jezika;</a:t>
            </a:r>
          </a:p>
          <a:p>
            <a:r>
              <a:rPr lang="en-US" sz="2400"/>
              <a:t>Jovana Stanković – nastavnik geografije;</a:t>
            </a:r>
          </a:p>
          <a:p>
            <a:r>
              <a:rPr lang="en-US" sz="2400"/>
              <a:t>Dragana Cukić – nastavnik srpskog jezika;</a:t>
            </a:r>
          </a:p>
          <a:p>
            <a:r>
              <a:rPr lang="en-US" sz="2400"/>
              <a:t>Aleksandra Ikonov – nastavnik biologije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33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bored-classro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1" y="3200400"/>
            <a:ext cx="227226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2"/>
          <p:cNvSpPr>
            <a:spLocks/>
          </p:cNvSpPr>
          <p:nvPr/>
        </p:nvSpPr>
        <p:spPr bwMode="auto">
          <a:xfrm>
            <a:off x="685800" y="685800"/>
            <a:ext cx="822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>
              <a:latin typeface="Calibri" pitchFamily="34" charset="0"/>
            </a:endParaRPr>
          </a:p>
        </p:txBody>
      </p:sp>
      <p:sp>
        <p:nvSpPr>
          <p:cNvPr id="14341" name="Content Placeholder 2"/>
          <p:cNvSpPr>
            <a:spLocks/>
          </p:cNvSpPr>
          <p:nvPr/>
        </p:nvSpPr>
        <p:spPr bwMode="auto">
          <a:xfrm>
            <a:off x="304800" y="8382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3200">
                <a:latin typeface="Calibri" pitchFamily="34" charset="0"/>
              </a:rPr>
              <a:t>   Kako generalno izgledaju časovi u tradicionalnoj školi?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Knjige</a:t>
            </a:r>
          </a:p>
          <a:p>
            <a:pPr eaLnBrk="1" hangingPunct="1"/>
            <a:r>
              <a:rPr lang="en-US" sz="3600" smtClean="0"/>
              <a:t>Sitna slovca</a:t>
            </a:r>
          </a:p>
          <a:p>
            <a:pPr eaLnBrk="1" hangingPunct="1"/>
            <a:r>
              <a:rPr lang="en-US" sz="3600" smtClean="0"/>
              <a:t>Ogromni paragrafi</a:t>
            </a:r>
          </a:p>
          <a:p>
            <a:pPr eaLnBrk="1" hangingPunct="1"/>
            <a:r>
              <a:rPr lang="en-US" sz="3600" smtClean="0"/>
              <a:t>Vazduh koji davi u učionici</a:t>
            </a:r>
          </a:p>
          <a:p>
            <a:pPr eaLnBrk="1" hangingPunct="1"/>
            <a:r>
              <a:rPr lang="en-US" sz="3600" smtClean="0"/>
              <a:t>Neinteresantni časovi</a:t>
            </a:r>
          </a:p>
          <a:p>
            <a:pPr eaLnBrk="1" hangingPunct="1"/>
            <a:r>
              <a:rPr lang="en-US" sz="3600" smtClean="0"/>
              <a:t>Dosadni nastavnici</a:t>
            </a:r>
          </a:p>
          <a:p>
            <a:pPr eaLnBrk="1" hangingPunct="1"/>
            <a:endParaRPr lang="en-US" smtClean="0"/>
          </a:p>
        </p:txBody>
      </p:sp>
      <p:sp>
        <p:nvSpPr>
          <p:cNvPr id="8" name="Horizontal Scroll 7"/>
          <p:cNvSpPr/>
          <p:nvPr/>
        </p:nvSpPr>
        <p:spPr>
          <a:xfrm>
            <a:off x="1981200" y="381000"/>
            <a:ext cx="5715000" cy="1033463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RS" sz="4000" b="1" dirty="0">
                <a:solidFill>
                  <a:schemeClr val="tx1"/>
                </a:solidFill>
              </a:rPr>
              <a:t>UUUčiiioooniiicaaaaa...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z="3600" smtClean="0"/>
              <a:t>Šta, onda, mi, nastavnici, možemo da uradimo da poboljšamo proces učenja naših učenika?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/>
            <a:r>
              <a:rPr lang="en-US" sz="3600" dirty="0" err="1" smtClean="0"/>
              <a:t>Motivisani</a:t>
            </a:r>
            <a:endParaRPr lang="en-US" sz="3600" dirty="0" smtClean="0"/>
          </a:p>
          <a:p>
            <a:pPr eaLnBrk="1" hangingPunct="1"/>
            <a:r>
              <a:rPr lang="en-US" sz="3600" dirty="0" err="1" smtClean="0"/>
              <a:t>Zainteresovani</a:t>
            </a:r>
            <a:endParaRPr lang="en-US" sz="3600" dirty="0" smtClean="0"/>
          </a:p>
          <a:p>
            <a:pPr eaLnBrk="1" hangingPunct="1"/>
            <a:r>
              <a:rPr lang="en-US" sz="3600" dirty="0" err="1" smtClean="0"/>
              <a:t>Uključeni</a:t>
            </a:r>
            <a:endParaRPr lang="en-US" sz="3600" dirty="0" smtClean="0"/>
          </a:p>
          <a:p>
            <a:pPr eaLnBrk="1" hangingPunct="1"/>
            <a:r>
              <a:rPr lang="en-US" sz="3600" dirty="0" err="1" smtClean="0"/>
              <a:t>Inspirisani</a:t>
            </a:r>
            <a:endParaRPr lang="en-US" sz="3600" dirty="0" smtClean="0"/>
          </a:p>
          <a:p>
            <a:pPr eaLnBrk="1" hangingPunct="1"/>
            <a:r>
              <a:rPr lang="en-US" sz="3600" dirty="0" err="1" smtClean="0"/>
              <a:t>Zaokupljeni</a:t>
            </a:r>
            <a:endParaRPr lang="en-US" sz="3600" dirty="0" smtClean="0"/>
          </a:p>
          <a:p>
            <a:pPr eaLnBrk="1" hangingPunct="1"/>
            <a:r>
              <a:rPr lang="en-US" sz="3600" dirty="0" err="1" smtClean="0"/>
              <a:t>Povezani</a:t>
            </a:r>
            <a:endParaRPr lang="en-US" sz="3600" dirty="0" smtClean="0"/>
          </a:p>
          <a:p>
            <a:pPr eaLnBrk="1" hangingPunct="1"/>
            <a:r>
              <a:rPr lang="en-US" sz="3600" dirty="0" err="1" smtClean="0"/>
              <a:t>Ubeđeni</a:t>
            </a:r>
            <a:r>
              <a:rPr lang="en-US" sz="3600" dirty="0" smtClean="0"/>
              <a:t> </a:t>
            </a:r>
            <a:r>
              <a:rPr lang="en-US" sz="3600" dirty="0" err="1" smtClean="0"/>
              <a:t>da</a:t>
            </a:r>
            <a:r>
              <a:rPr lang="en-US" sz="3600" dirty="0" smtClean="0"/>
              <a:t> je to </a:t>
            </a:r>
            <a:r>
              <a:rPr lang="en-US" sz="3600" dirty="0" err="1" smtClean="0"/>
              <a:t>prava</a:t>
            </a:r>
            <a:r>
              <a:rPr lang="en-US" sz="3600" dirty="0" smtClean="0"/>
              <a:t> </a:t>
            </a:r>
            <a:r>
              <a:rPr lang="en-US" sz="3600" dirty="0" err="1" smtClean="0"/>
              <a:t>stvar</a:t>
            </a:r>
            <a:r>
              <a:rPr lang="en-US" sz="3600" dirty="0" smtClean="0"/>
              <a:t>!</a:t>
            </a:r>
          </a:p>
          <a:p>
            <a:pPr eaLnBrk="1" hangingPunct="1"/>
            <a:endParaRPr lang="en-US" dirty="0" smtClean="0"/>
          </a:p>
        </p:txBody>
      </p:sp>
      <p:sp>
        <p:nvSpPr>
          <p:cNvPr id="4" name="Horizontal Scroll 3"/>
          <p:cNvSpPr/>
          <p:nvPr/>
        </p:nvSpPr>
        <p:spPr>
          <a:xfrm>
            <a:off x="1905000" y="304800"/>
            <a:ext cx="5181600" cy="10668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Učenici</a:t>
            </a:r>
            <a:r>
              <a:rPr lang="en-US" sz="4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moraju</a:t>
            </a:r>
            <a:r>
              <a:rPr lang="en-US" sz="4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biti</a:t>
            </a:r>
            <a:endParaRPr lang="en-US" sz="40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7412" name="Picture 4" descr="Strike01_ClassOf3000-3-NoB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3048000"/>
            <a:ext cx="2057400" cy="971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z="3600" smtClean="0"/>
              <a:t>Kako se učenici osećaju posle ovakve njihove angažovanosti?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1219200" y="457200"/>
            <a:ext cx="6248400" cy="9144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Arial" charset="0"/>
                <a:cs typeface="Arial" charset="0"/>
              </a:rPr>
              <a:t>Učenici se osećaju</a:t>
            </a:r>
          </a:p>
        </p:txBody>
      </p:sp>
      <p:pic>
        <p:nvPicPr>
          <p:cNvPr id="7" name="Picture 6" descr="IMG_0879_450x600.JPG"/>
          <p:cNvPicPr>
            <a:picLocks noChangeAspect="1"/>
          </p:cNvPicPr>
          <p:nvPr/>
        </p:nvPicPr>
        <p:blipFill>
          <a:blip r:embed="rId2"/>
          <a:srcRect l="21930" t="21930" b="2632"/>
          <a:stretch>
            <a:fillRect/>
          </a:stretch>
        </p:blipFill>
        <p:spPr bwMode="auto">
          <a:xfrm>
            <a:off x="6400800" y="4110534"/>
            <a:ext cx="1676400" cy="1604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MG_20140508_173200.jpg"/>
          <p:cNvPicPr>
            <a:picLocks noChangeAspect="1"/>
          </p:cNvPicPr>
          <p:nvPr/>
        </p:nvPicPr>
        <p:blipFill>
          <a:blip r:embed="rId3" cstate="print"/>
          <a:srcRect l="29311" t="34483" r="22414" b="8046"/>
          <a:stretch>
            <a:fillRect/>
          </a:stretch>
        </p:blipFill>
        <p:spPr bwMode="auto">
          <a:xfrm>
            <a:off x="5105400" y="1828800"/>
            <a:ext cx="1219200" cy="2014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G_20140508_170934.jpg"/>
          <p:cNvPicPr>
            <a:picLocks noChangeAspect="1"/>
          </p:cNvPicPr>
          <p:nvPr/>
        </p:nvPicPr>
        <p:blipFill>
          <a:blip r:embed="rId4" cstate="print"/>
          <a:srcRect l="26389" t="35185" r="30556" b="33333"/>
          <a:stretch>
            <a:fillRect/>
          </a:stretch>
        </p:blipFill>
        <p:spPr bwMode="auto">
          <a:xfrm>
            <a:off x="685800" y="4822711"/>
            <a:ext cx="3711575" cy="1273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85800" y="1828800"/>
            <a:ext cx="2743200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Vrlo uvaženi</a:t>
            </a:r>
          </a:p>
          <a:p>
            <a:endParaRPr lang="en-US" sz="3600">
              <a:latin typeface="Calibri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85800" y="2590800"/>
            <a:ext cx="37338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latin typeface="Calibri" pitchFamily="34" charset="0"/>
              </a:rPr>
              <a:t>Vrlo stimulisani</a:t>
            </a:r>
          </a:p>
          <a:p>
            <a:endParaRPr lang="en-US" sz="4000">
              <a:latin typeface="Calibri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62000" y="3276600"/>
            <a:ext cx="3886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latin typeface="Calibri" pitchFamily="34" charset="0"/>
              </a:rPr>
              <a:t>Vrlo bitni ...</a:t>
            </a:r>
          </a:p>
          <a:p>
            <a:endParaRPr lang="en-US" sz="36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  <p:bldP spid="12" grpId="0"/>
      <p:bldP spid="12" grpId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z="3600" smtClean="0"/>
              <a:t>Koje su koristi za učenike kada izvode ono što uče, razgovaraju o tome, prave jedni drugima upitnike i kvizove znanja?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4343400" cy="34290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US" sz="3600" smtClean="0"/>
          </a:p>
          <a:p>
            <a:pPr eaLnBrk="1" hangingPunct="1">
              <a:buFont typeface="Arial" charset="0"/>
              <a:buNone/>
            </a:pPr>
            <a:r>
              <a:rPr lang="en-US" sz="3600" smtClean="0"/>
              <a:t>   Obrazovna,</a:t>
            </a:r>
          </a:p>
          <a:p>
            <a:pPr eaLnBrk="1" hangingPunct="1">
              <a:buFont typeface="Arial" charset="0"/>
              <a:buNone/>
            </a:pPr>
            <a:r>
              <a:rPr lang="en-US" sz="3600" smtClean="0"/>
              <a:t> društvena,</a:t>
            </a:r>
          </a:p>
          <a:p>
            <a:pPr eaLnBrk="1" hangingPunct="1">
              <a:buFont typeface="Arial" charset="0"/>
              <a:buNone/>
            </a:pPr>
            <a:r>
              <a:rPr lang="en-US" sz="3600" smtClean="0"/>
              <a:t> emocionalna,</a:t>
            </a:r>
          </a:p>
          <a:p>
            <a:pPr eaLnBrk="1" hangingPunct="1">
              <a:buFont typeface="Arial" charset="0"/>
              <a:buNone/>
            </a:pPr>
            <a:r>
              <a:rPr lang="en-US" sz="3600" smtClean="0"/>
              <a:t> korist u ponašanju…</a:t>
            </a:r>
            <a:endParaRPr lang="en-US" smtClean="0"/>
          </a:p>
        </p:txBody>
      </p:sp>
      <p:sp>
        <p:nvSpPr>
          <p:cNvPr id="5" name="Horizontal Scroll 4"/>
          <p:cNvSpPr/>
          <p:nvPr/>
        </p:nvSpPr>
        <p:spPr>
          <a:xfrm>
            <a:off x="685800" y="228600"/>
            <a:ext cx="7239000" cy="14478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RS" sz="4000" b="1" dirty="0">
                <a:solidFill>
                  <a:schemeClr val="tx1"/>
                </a:solidFill>
              </a:rPr>
              <a:t>Korisnost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Shakespeare Insul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2200" y="3505200"/>
            <a:ext cx="1447801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Chevron 6"/>
          <p:cNvSpPr/>
          <p:nvPr/>
        </p:nvSpPr>
        <p:spPr>
          <a:xfrm>
            <a:off x="304800" y="2895600"/>
            <a:ext cx="484188" cy="48418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err="1" smtClean="0"/>
              <a:t>Vežbali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milk&amp;cookies</a:t>
            </a:r>
            <a:r>
              <a:rPr lang="en-US" dirty="0" smtClean="0"/>
              <a:t> </a:t>
            </a:r>
            <a:r>
              <a:rPr lang="en-US" dirty="0" err="1" smtClean="0"/>
              <a:t>izgovaranje</a:t>
            </a:r>
            <a:r>
              <a:rPr lang="en-US" dirty="0" smtClean="0"/>
              <a:t>, </a:t>
            </a:r>
            <a:r>
              <a:rPr lang="en-US" dirty="0" err="1" smtClean="0"/>
              <a:t>mimiku</a:t>
            </a:r>
            <a:endParaRPr lang="en-US" dirty="0" smtClean="0"/>
          </a:p>
          <a:p>
            <a:pPr eaLnBrk="1" hangingPunct="1"/>
            <a:r>
              <a:rPr lang="en-US" dirty="0" err="1" smtClean="0"/>
              <a:t>Dobijali</a:t>
            </a:r>
            <a:r>
              <a:rPr lang="en-US" dirty="0" smtClean="0"/>
              <a:t> </a:t>
            </a:r>
            <a:r>
              <a:rPr lang="en-US" dirty="0" err="1" smtClean="0"/>
              <a:t>uloge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srpskom</a:t>
            </a:r>
            <a:r>
              <a:rPr lang="en-US" dirty="0" smtClean="0"/>
              <a:t> </a:t>
            </a:r>
            <a:r>
              <a:rPr lang="en-US" dirty="0" err="1" smtClean="0"/>
              <a:t>prvo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dirty="0" err="1" smtClean="0"/>
              <a:t>Zatim</a:t>
            </a:r>
            <a:r>
              <a:rPr lang="en-US" dirty="0" smtClean="0"/>
              <a:t> </a:t>
            </a:r>
            <a:r>
              <a:rPr lang="en-US" dirty="0" err="1" smtClean="0"/>
              <a:t>uloge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engleskom</a:t>
            </a:r>
            <a:r>
              <a:rPr lang="en-US" dirty="0" smtClean="0"/>
              <a:t> </a:t>
            </a:r>
            <a:r>
              <a:rPr lang="en-US" dirty="0" err="1" smtClean="0"/>
              <a:t>jeziku</a:t>
            </a:r>
            <a:endParaRPr lang="en-US" dirty="0" smtClean="0"/>
          </a:p>
          <a:p>
            <a:pPr eaLnBrk="1" hangingPunct="1"/>
            <a:r>
              <a:rPr lang="en-US" dirty="0" err="1" smtClean="0"/>
              <a:t>Saznavali</a:t>
            </a:r>
            <a:r>
              <a:rPr lang="en-US" dirty="0" smtClean="0"/>
              <a:t> </a:t>
            </a:r>
            <a:r>
              <a:rPr lang="en-US" dirty="0" err="1" smtClean="0"/>
              <a:t>koliko</a:t>
            </a:r>
            <a:r>
              <a:rPr lang="en-US" dirty="0" smtClean="0"/>
              <a:t> je </a:t>
            </a:r>
            <a:r>
              <a:rPr lang="en-US" dirty="0" err="1" smtClean="0"/>
              <a:t>Šekspir</a:t>
            </a:r>
            <a:r>
              <a:rPr lang="en-US" dirty="0" smtClean="0"/>
              <a:t> </a:t>
            </a:r>
            <a:r>
              <a:rPr lang="en-US" dirty="0" err="1" smtClean="0"/>
              <a:t>značajan</a:t>
            </a:r>
            <a:endParaRPr lang="en-US" dirty="0" smtClean="0"/>
          </a:p>
          <a:p>
            <a:pPr eaLnBrk="1" hangingPunct="1"/>
            <a:r>
              <a:rPr lang="en-US" dirty="0" err="1" smtClean="0"/>
              <a:t>Davali</a:t>
            </a:r>
            <a:r>
              <a:rPr lang="en-US" dirty="0" smtClean="0"/>
              <a:t> </a:t>
            </a:r>
            <a:r>
              <a:rPr lang="en-US" dirty="0" err="1" smtClean="0"/>
              <a:t>svoje</a:t>
            </a:r>
            <a:r>
              <a:rPr lang="en-US" dirty="0" smtClean="0"/>
              <a:t> </a:t>
            </a:r>
            <a:r>
              <a:rPr lang="en-US" dirty="0" err="1" smtClean="0"/>
              <a:t>ideje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mišljenja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algn="ctr" eaLnBrk="1" hangingPunct="1">
              <a:buFont typeface="Arial" charset="0"/>
              <a:buNone/>
            </a:pPr>
            <a:r>
              <a:rPr lang="en-US" dirty="0" smtClean="0"/>
              <a:t>                                 </a:t>
            </a:r>
            <a:r>
              <a:rPr lang="en-US" b="1" dirty="0" smtClean="0"/>
              <a:t>....a to </a:t>
            </a:r>
            <a:r>
              <a:rPr lang="en-US" b="1" dirty="0" err="1" smtClean="0"/>
              <a:t>nije</a:t>
            </a:r>
            <a:r>
              <a:rPr lang="en-US" b="1" dirty="0" smtClean="0"/>
              <a:t> </a:t>
            </a:r>
            <a:r>
              <a:rPr lang="en-US" b="1" dirty="0" err="1" smtClean="0"/>
              <a:t>sve</a:t>
            </a:r>
            <a:r>
              <a:rPr lang="en-US" b="1" dirty="0" smtClean="0"/>
              <a:t>…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4" name="Horizontal Scroll 3"/>
          <p:cNvSpPr/>
          <p:nvPr/>
        </p:nvSpPr>
        <p:spPr>
          <a:xfrm>
            <a:off x="1752600" y="0"/>
            <a:ext cx="5867400" cy="14478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RS" sz="4000" b="1" dirty="0">
                <a:solidFill>
                  <a:schemeClr val="tx1"/>
                </a:solidFill>
              </a:rPr>
              <a:t>KAKO JE KRENULO</a:t>
            </a:r>
            <a:r>
              <a:rPr lang="en-US" sz="4000" b="1" dirty="0">
                <a:solidFill>
                  <a:schemeClr val="tx1"/>
                </a:solidFill>
              </a:rPr>
              <a:t>…</a:t>
            </a:r>
          </a:p>
        </p:txBody>
      </p:sp>
      <p:pic>
        <p:nvPicPr>
          <p:cNvPr id="6" name="DSCN0919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5105400"/>
            <a:ext cx="2645317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ŠTA JOŠ…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err="1" smtClean="0"/>
              <a:t>Razvijali</a:t>
            </a:r>
            <a:r>
              <a:rPr lang="en-US" dirty="0" smtClean="0"/>
              <a:t> </a:t>
            </a:r>
            <a:r>
              <a:rPr lang="en-US" dirty="0" err="1" smtClean="0"/>
              <a:t>smo</a:t>
            </a:r>
            <a:r>
              <a:rPr lang="en-US" dirty="0" smtClean="0"/>
              <a:t> </a:t>
            </a:r>
            <a:r>
              <a:rPr lang="en-US" dirty="0" err="1" smtClean="0"/>
              <a:t>ljubav</a:t>
            </a:r>
            <a:r>
              <a:rPr lang="en-US" dirty="0" smtClean="0"/>
              <a:t> </a:t>
            </a:r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 smtClean="0"/>
              <a:t>plesu</a:t>
            </a:r>
            <a:r>
              <a:rPr lang="en-US" dirty="0" smtClean="0"/>
              <a:t>, </a:t>
            </a:r>
            <a:r>
              <a:rPr lang="en-US" dirty="0" err="1" smtClean="0"/>
              <a:t>muzici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sportu</a:t>
            </a:r>
            <a:endParaRPr lang="en-US" dirty="0" smtClean="0"/>
          </a:p>
          <a:p>
            <a:pPr eaLnBrk="1" hangingPunct="1"/>
            <a:r>
              <a:rPr lang="en-US" dirty="0" err="1" smtClean="0"/>
              <a:t>Poredili</a:t>
            </a:r>
            <a:r>
              <a:rPr lang="en-US" dirty="0" smtClean="0"/>
              <a:t> </a:t>
            </a:r>
            <a:r>
              <a:rPr lang="en-US" dirty="0" err="1" smtClean="0"/>
              <a:t>ih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savremenim</a:t>
            </a:r>
            <a:endParaRPr lang="en-US" dirty="0" smtClean="0"/>
          </a:p>
          <a:p>
            <a:pPr eaLnBrk="1" hangingPunct="1"/>
            <a:r>
              <a:rPr lang="en-US" dirty="0" err="1" smtClean="0"/>
              <a:t>Uvodili</a:t>
            </a:r>
            <a:r>
              <a:rPr lang="en-US" dirty="0" smtClean="0"/>
              <a:t> </a:t>
            </a:r>
            <a:r>
              <a:rPr lang="en-US" dirty="0" err="1" smtClean="0"/>
              <a:t>pokrete</a:t>
            </a:r>
            <a:r>
              <a:rPr lang="en-US" dirty="0" smtClean="0"/>
              <a:t> u </a:t>
            </a:r>
            <a:r>
              <a:rPr lang="en-US" dirty="0" err="1" smtClean="0"/>
              <a:t>izvođenje</a:t>
            </a:r>
            <a:r>
              <a:rPr lang="en-US" dirty="0" smtClean="0"/>
              <a:t>, </a:t>
            </a:r>
            <a:r>
              <a:rPr lang="en-US" dirty="0" err="1" smtClean="0"/>
              <a:t>mimiku</a:t>
            </a:r>
            <a:r>
              <a:rPr lang="en-US" dirty="0" smtClean="0"/>
              <a:t>, </a:t>
            </a:r>
            <a:r>
              <a:rPr lang="en-US" dirty="0" err="1" smtClean="0"/>
              <a:t>emocije</a:t>
            </a:r>
            <a:endParaRPr lang="en-US" dirty="0" smtClean="0"/>
          </a:p>
          <a:p>
            <a:pPr eaLnBrk="1" hangingPunct="1"/>
            <a:r>
              <a:rPr lang="en-US" dirty="0" err="1" smtClean="0"/>
              <a:t>Oblačili</a:t>
            </a:r>
            <a:r>
              <a:rPr lang="en-US" dirty="0" smtClean="0"/>
              <a:t> </a:t>
            </a:r>
            <a:r>
              <a:rPr lang="en-US" dirty="0" err="1" smtClean="0"/>
              <a:t>kostime</a:t>
            </a:r>
            <a:endParaRPr lang="en-US" dirty="0" smtClean="0"/>
          </a:p>
          <a:p>
            <a:pPr eaLnBrk="1" hangingPunct="1"/>
            <a:r>
              <a:rPr lang="en-US" dirty="0" err="1" smtClean="0"/>
              <a:t>Pravili</a:t>
            </a:r>
            <a:r>
              <a:rPr lang="en-US" dirty="0" smtClean="0"/>
              <a:t> </a:t>
            </a:r>
            <a:r>
              <a:rPr lang="en-US" dirty="0" err="1" smtClean="0"/>
              <a:t>maske</a:t>
            </a:r>
            <a:r>
              <a:rPr lang="en-US" dirty="0" smtClean="0"/>
              <a:t>                                                    </a:t>
            </a:r>
          </a:p>
          <a:p>
            <a:pPr eaLnBrk="1" hangingPunct="1"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               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</p:txBody>
      </p:sp>
      <p:sp>
        <p:nvSpPr>
          <p:cNvPr id="4" name="Horizontal Scroll 3"/>
          <p:cNvSpPr/>
          <p:nvPr/>
        </p:nvSpPr>
        <p:spPr>
          <a:xfrm>
            <a:off x="1066800" y="381000"/>
            <a:ext cx="6172200" cy="9144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6977" name="Picture 1" descr="C:\Users\Gorica\Pictures\Sekspir na olimpu\IMG_0876_800x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724400"/>
            <a:ext cx="1752600" cy="131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 Deci treba posvetiti puno vremena</a:t>
            </a:r>
          </a:p>
          <a:p>
            <a:pPr eaLnBrk="1" hangingPunct="1"/>
            <a:r>
              <a:rPr lang="en-US" sz="4000" smtClean="0"/>
              <a:t>Nikada ne potcenjujte učenike</a:t>
            </a:r>
          </a:p>
          <a:p>
            <a:pPr eaLnBrk="1" hangingPunct="1"/>
            <a:r>
              <a:rPr lang="en-US" sz="4000" smtClean="0"/>
              <a:t>Pomozite i sugerišite</a:t>
            </a:r>
          </a:p>
          <a:p>
            <a:pPr eaLnBrk="1" hangingPunct="1"/>
            <a:r>
              <a:rPr lang="en-US" sz="4000" smtClean="0"/>
              <a:t>Nadgledajte</a:t>
            </a:r>
          </a:p>
          <a:p>
            <a:pPr eaLnBrk="1" hangingPunct="1"/>
            <a:r>
              <a:rPr lang="en-US" sz="4000" smtClean="0"/>
              <a:t>Postavite zadatak</a:t>
            </a:r>
          </a:p>
          <a:p>
            <a:pPr eaLnBrk="1" hangingPunct="1"/>
            <a:r>
              <a:rPr lang="en-US" sz="4000" smtClean="0"/>
              <a:t>Proveravajte, obilazite, pomažite</a:t>
            </a:r>
          </a:p>
          <a:p>
            <a:pPr eaLnBrk="1" hangingPunct="1"/>
            <a:endParaRPr lang="en-US" sz="4000" smtClean="0"/>
          </a:p>
        </p:txBody>
      </p:sp>
      <p:sp>
        <p:nvSpPr>
          <p:cNvPr id="4" name="Horizontal Scroll 3"/>
          <p:cNvSpPr/>
          <p:nvPr/>
        </p:nvSpPr>
        <p:spPr>
          <a:xfrm>
            <a:off x="2209800" y="304800"/>
            <a:ext cx="4572000" cy="7620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RS" sz="4000" b="1" dirty="0">
                <a:solidFill>
                  <a:schemeClr val="tx1"/>
                </a:solidFill>
              </a:rPr>
              <a:t>IMAJTE u VIDU!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32771" name="Picture 4" descr="play learn grow clipar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3200400"/>
            <a:ext cx="38195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525963"/>
          </a:xfrm>
        </p:spPr>
        <p:txBody>
          <a:bodyPr/>
          <a:lstStyle/>
          <a:p>
            <a:pPr eaLnBrk="1" hangingPunct="1"/>
            <a:r>
              <a:rPr lang="en-US" smtClean="0"/>
              <a:t>Očekujte promene raspoloženja </a:t>
            </a:r>
            <a:r>
              <a:rPr lang="en-US" smtClean="0">
                <a:solidFill>
                  <a:srgbClr val="0070C0"/>
                </a:solidFill>
              </a:rPr>
              <a:t>(usplahirenost i smorenost)</a:t>
            </a:r>
          </a:p>
          <a:p>
            <a:pPr eaLnBrk="1" hangingPunct="1"/>
            <a:r>
              <a:rPr lang="en-US" smtClean="0"/>
              <a:t>Ojačajte ih pohvalama </a:t>
            </a:r>
            <a:endParaRPr lang="en-US" smtClean="0">
              <a:solidFill>
                <a:srgbClr val="0070C0"/>
              </a:solidFill>
            </a:endParaRPr>
          </a:p>
          <a:p>
            <a:pPr eaLnBrk="1" hangingPunct="1"/>
            <a:r>
              <a:rPr lang="en-US" smtClean="0"/>
              <a:t>Stalno ih podsećajte na krajnji rok</a:t>
            </a:r>
          </a:p>
          <a:p>
            <a:pPr eaLnBrk="1" hangingPunct="1"/>
            <a:r>
              <a:rPr lang="en-US" smtClean="0"/>
              <a:t>Svaki dan po malo 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posla </a:t>
            </a:r>
          </a:p>
          <a:p>
            <a:pPr eaLnBrk="1" hangingPunct="1"/>
            <a:r>
              <a:rPr lang="en-US" smtClean="0"/>
              <a:t>Uključite i roditelje</a:t>
            </a:r>
          </a:p>
        </p:txBody>
      </p:sp>
      <p:sp>
        <p:nvSpPr>
          <p:cNvPr id="5" name="Horizontal Scroll 4"/>
          <p:cNvSpPr/>
          <p:nvPr/>
        </p:nvSpPr>
        <p:spPr>
          <a:xfrm>
            <a:off x="990600" y="457200"/>
            <a:ext cx="6629400" cy="10668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RS" sz="4000" b="1" dirty="0">
                <a:solidFill>
                  <a:schemeClr val="tx1"/>
                </a:solidFill>
              </a:rPr>
              <a:t>Šta još</a:t>
            </a:r>
            <a:r>
              <a:rPr lang="en-US" sz="4000" b="1" dirty="0">
                <a:solidFill>
                  <a:schemeClr val="tx1"/>
                </a:solidFill>
              </a:rPr>
              <a:t>…</a:t>
            </a:r>
          </a:p>
        </p:txBody>
      </p:sp>
      <p:pic>
        <p:nvPicPr>
          <p:cNvPr id="7" name="Picture 6" descr="1headingb.png"/>
          <p:cNvPicPr>
            <a:picLocks noChangeAspect="1"/>
          </p:cNvPicPr>
          <p:nvPr/>
        </p:nvPicPr>
        <p:blipFill>
          <a:blip r:embed="rId2"/>
          <a:srcRect l="19048" t="4324" r="13725" b="26216"/>
          <a:stretch>
            <a:fillRect/>
          </a:stretch>
        </p:blipFill>
        <p:spPr>
          <a:xfrm>
            <a:off x="5257800" y="4191001"/>
            <a:ext cx="2659292" cy="106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57200" y="1752600"/>
            <a:ext cx="1195388" cy="1195388"/>
            <a:chOff x="464004" y="163356"/>
            <a:chExt cx="1195245" cy="1195256"/>
          </a:xfrm>
        </p:grpSpPr>
        <p:sp>
          <p:nvSpPr>
            <p:cNvPr id="5" name="Oval 4"/>
            <p:cNvSpPr/>
            <p:nvPr/>
          </p:nvSpPr>
          <p:spPr>
            <a:xfrm>
              <a:off x="464004" y="163356"/>
              <a:ext cx="1195245" cy="11952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Oval 4"/>
            <p:cNvSpPr/>
            <p:nvPr/>
          </p:nvSpPr>
          <p:spPr>
            <a:xfrm>
              <a:off x="638608" y="337962"/>
              <a:ext cx="968259" cy="8460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4290" tIns="34290" rIns="34290" bIns="34290" spcCol="1270" anchor="ctr"/>
            <a:lstStyle/>
            <a:p>
              <a:pPr algn="ctr" defTabSz="12001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sr-Latn-RS" sz="2700" dirty="0"/>
                <a:t>Uloga</a:t>
              </a:r>
              <a:endParaRPr lang="en-US" sz="2700" dirty="0"/>
            </a:p>
          </p:txBody>
        </p:sp>
      </p:grpSp>
      <p:sp>
        <p:nvSpPr>
          <p:cNvPr id="7" name="Up Arrow 6"/>
          <p:cNvSpPr/>
          <p:nvPr/>
        </p:nvSpPr>
        <p:spPr>
          <a:xfrm rot="10082039" flipH="1">
            <a:off x="620713" y="3132138"/>
            <a:ext cx="354012" cy="520700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33400" y="3962400"/>
            <a:ext cx="1423988" cy="1208088"/>
            <a:chOff x="456005" y="2440889"/>
            <a:chExt cx="1423681" cy="1208618"/>
          </a:xfrm>
        </p:grpSpPr>
        <p:sp>
          <p:nvSpPr>
            <p:cNvPr id="9" name="Oval 8"/>
            <p:cNvSpPr/>
            <p:nvPr/>
          </p:nvSpPr>
          <p:spPr>
            <a:xfrm>
              <a:off x="456005" y="2440889"/>
              <a:ext cx="1423681" cy="1208618"/>
            </a:xfrm>
            <a:prstGeom prst="ellips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Oval 5"/>
            <p:cNvSpPr/>
            <p:nvPr/>
          </p:nvSpPr>
          <p:spPr>
            <a:xfrm>
              <a:off x="663923" y="2617179"/>
              <a:ext cx="1007845" cy="8560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5400" tIns="25400" rIns="25400" bIns="254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sr-Latn-RS" sz="2000" dirty="0"/>
                <a:t>Malo energije i vremena</a:t>
              </a:r>
              <a:endParaRPr lang="en-US" sz="2000" dirty="0"/>
            </a:p>
          </p:txBody>
        </p:sp>
      </p:grpSp>
      <p:sp>
        <p:nvSpPr>
          <p:cNvPr id="11" name="Down Arrow 10"/>
          <p:cNvSpPr/>
          <p:nvPr/>
        </p:nvSpPr>
        <p:spPr>
          <a:xfrm rot="21067011">
            <a:off x="792163" y="5284788"/>
            <a:ext cx="369887" cy="409575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371600" y="5486400"/>
            <a:ext cx="2030413" cy="708025"/>
            <a:chOff x="531203" y="4396167"/>
            <a:chExt cx="2031065" cy="707584"/>
          </a:xfrm>
        </p:grpSpPr>
        <p:sp>
          <p:nvSpPr>
            <p:cNvPr id="13" name="Oval 12"/>
            <p:cNvSpPr/>
            <p:nvPr/>
          </p:nvSpPr>
          <p:spPr>
            <a:xfrm>
              <a:off x="531203" y="4396167"/>
              <a:ext cx="2031065" cy="707584"/>
            </a:xfrm>
            <a:prstGeom prst="ellips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Oval 5"/>
            <p:cNvSpPr/>
            <p:nvPr/>
          </p:nvSpPr>
          <p:spPr>
            <a:xfrm>
              <a:off x="828161" y="4499291"/>
              <a:ext cx="1437148" cy="5013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5400" tIns="25400" rIns="25400" bIns="254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sr-Latn-RS" sz="2000" dirty="0"/>
                <a:t>Dobijanje odgovornosti</a:t>
              </a:r>
              <a:endParaRPr lang="en-US" sz="2000" dirty="0"/>
            </a:p>
          </p:txBody>
        </p:sp>
      </p:grpSp>
      <p:sp>
        <p:nvSpPr>
          <p:cNvPr id="15" name="Right Arrow 14"/>
          <p:cNvSpPr/>
          <p:nvPr/>
        </p:nvSpPr>
        <p:spPr>
          <a:xfrm rot="21380286">
            <a:off x="3594100" y="5656263"/>
            <a:ext cx="547688" cy="409575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4419600" y="5105400"/>
            <a:ext cx="2133600" cy="1524000"/>
            <a:chOff x="4343401" y="3886439"/>
            <a:chExt cx="1816380" cy="1523050"/>
          </a:xfrm>
        </p:grpSpPr>
        <p:sp>
          <p:nvSpPr>
            <p:cNvPr id="17" name="Oval 16"/>
            <p:cNvSpPr/>
            <p:nvPr/>
          </p:nvSpPr>
          <p:spPr>
            <a:xfrm>
              <a:off x="4343401" y="3886439"/>
              <a:ext cx="1816380" cy="1523050"/>
            </a:xfrm>
            <a:prstGeom prst="ellips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Oval 5"/>
            <p:cNvSpPr/>
            <p:nvPr/>
          </p:nvSpPr>
          <p:spPr>
            <a:xfrm>
              <a:off x="4446113" y="4370325"/>
              <a:ext cx="1648797" cy="5013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2860" tIns="22860" rIns="22860" bIns="22860" spcCol="1270" anchor="ctr"/>
            <a:lstStyle/>
            <a:p>
              <a:pPr algn="ct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sr-Latn-RS" dirty="0"/>
                <a:t>Pridobijanje uzajamnog poverenja</a:t>
              </a:r>
              <a:endParaRPr lang="en-US" dirty="0"/>
            </a:p>
          </p:txBody>
        </p:sp>
      </p:grpSp>
      <p:sp>
        <p:nvSpPr>
          <p:cNvPr id="19" name="Up Arrow 18"/>
          <p:cNvSpPr/>
          <p:nvPr/>
        </p:nvSpPr>
        <p:spPr>
          <a:xfrm rot="18680334">
            <a:off x="5171281" y="4628357"/>
            <a:ext cx="371475" cy="411162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3429000" y="3581400"/>
            <a:ext cx="2241550" cy="1158875"/>
            <a:chOff x="2895602" y="2438398"/>
            <a:chExt cx="2242230" cy="1158804"/>
          </a:xfrm>
        </p:grpSpPr>
        <p:sp>
          <p:nvSpPr>
            <p:cNvPr id="21" name="Oval 20"/>
            <p:cNvSpPr/>
            <p:nvPr/>
          </p:nvSpPr>
          <p:spPr>
            <a:xfrm>
              <a:off x="2895602" y="2438398"/>
              <a:ext cx="2242230" cy="1158804"/>
            </a:xfrm>
            <a:prstGeom prst="ellips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Oval 5"/>
            <p:cNvSpPr/>
            <p:nvPr/>
          </p:nvSpPr>
          <p:spPr>
            <a:xfrm>
              <a:off x="3224315" y="2608251"/>
              <a:ext cx="1584806" cy="8191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2860" tIns="22860" rIns="22860" bIns="2286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en-US">
                  <a:solidFill>
                    <a:srgbClr val="000000"/>
                  </a:solidFill>
                  <a:latin typeface="Arial" charset="0"/>
                  <a:cs typeface="Arial" charset="0"/>
                </a:rPr>
                <a:t>Podržavate ih i hvalite ih</a:t>
              </a:r>
            </a:p>
          </p:txBody>
        </p:sp>
      </p:grpSp>
      <p:sp>
        <p:nvSpPr>
          <p:cNvPr id="23" name="Up Arrow 22"/>
          <p:cNvSpPr/>
          <p:nvPr/>
        </p:nvSpPr>
        <p:spPr>
          <a:xfrm rot="878559">
            <a:off x="4135438" y="2868613"/>
            <a:ext cx="371475" cy="584200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4" name="Group 23"/>
          <p:cNvGrpSpPr>
            <a:grpSpLocks/>
          </p:cNvGrpSpPr>
          <p:nvPr/>
        </p:nvGrpSpPr>
        <p:grpSpPr bwMode="auto">
          <a:xfrm rot="275580">
            <a:off x="3355975" y="1501775"/>
            <a:ext cx="2832100" cy="1227138"/>
            <a:chOff x="2438403" y="380998"/>
            <a:chExt cx="2831563" cy="1227256"/>
          </a:xfrm>
        </p:grpSpPr>
        <p:sp>
          <p:nvSpPr>
            <p:cNvPr id="25" name="Oval 24"/>
            <p:cNvSpPr/>
            <p:nvPr/>
          </p:nvSpPr>
          <p:spPr>
            <a:xfrm>
              <a:off x="2438403" y="380998"/>
              <a:ext cx="2831563" cy="1227256"/>
            </a:xfrm>
            <a:prstGeom prst="ellips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Oval 5"/>
            <p:cNvSpPr/>
            <p:nvPr/>
          </p:nvSpPr>
          <p:spPr>
            <a:xfrm rot="21324420">
              <a:off x="2852662" y="560403"/>
              <a:ext cx="2003045" cy="868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5400" tIns="25400" rIns="25400" bIns="254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sr-Latn-RS" sz="2000" dirty="0"/>
                <a:t>Pomerate prepreke i postavljate krajnji rok</a:t>
              </a:r>
              <a:endParaRPr lang="en-US" sz="2000" dirty="0"/>
            </a:p>
          </p:txBody>
        </p:sp>
      </p:grpSp>
      <p:sp>
        <p:nvSpPr>
          <p:cNvPr id="27" name="Right Arrow 26"/>
          <p:cNvSpPr/>
          <p:nvPr/>
        </p:nvSpPr>
        <p:spPr>
          <a:xfrm rot="1894727">
            <a:off x="5802313" y="2819400"/>
            <a:ext cx="371475" cy="409575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6553200" y="2743200"/>
            <a:ext cx="2295525" cy="2457450"/>
            <a:chOff x="5867400" y="1447799"/>
            <a:chExt cx="2296107" cy="2456868"/>
          </a:xfrm>
        </p:grpSpPr>
        <p:sp>
          <p:nvSpPr>
            <p:cNvPr id="29" name="Oval 28"/>
            <p:cNvSpPr/>
            <p:nvPr/>
          </p:nvSpPr>
          <p:spPr>
            <a:xfrm>
              <a:off x="5867400" y="1447799"/>
              <a:ext cx="2296107" cy="245686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Oval 5"/>
            <p:cNvSpPr/>
            <p:nvPr/>
          </p:nvSpPr>
          <p:spPr>
            <a:xfrm>
              <a:off x="6019839" y="1808077"/>
              <a:ext cx="1981702" cy="17363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5560" tIns="35560" rIns="35560" bIns="35560" spcCol="1270" anchor="ctr"/>
            <a:lstStyle/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sr-Latn-RS" sz="2800" dirty="0"/>
                <a:t>Prijatelj</a:t>
              </a:r>
              <a:endParaRPr lang="en-US" sz="2800" dirty="0"/>
            </a:p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sr-Latn-RS" sz="2800" dirty="0"/>
                <a:t>Trener</a:t>
              </a:r>
              <a:endParaRPr lang="en-US" sz="2800" dirty="0"/>
            </a:p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sr-Latn-RS" sz="2800" dirty="0"/>
                <a:t>Savetodavac</a:t>
              </a:r>
              <a:endParaRPr lang="en-US" sz="2800" dirty="0"/>
            </a:p>
          </p:txBody>
        </p:sp>
      </p:grpSp>
      <p:sp>
        <p:nvSpPr>
          <p:cNvPr id="31" name="Horizontal Scroll 30"/>
          <p:cNvSpPr/>
          <p:nvPr/>
        </p:nvSpPr>
        <p:spPr>
          <a:xfrm>
            <a:off x="1295400" y="152400"/>
            <a:ext cx="5943600" cy="9906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 PROCES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143000"/>
          </a:xfrm>
        </p:spPr>
        <p:txBody>
          <a:bodyPr/>
          <a:lstStyle/>
          <a:p>
            <a:r>
              <a:rPr lang="en-US" smtClean="0"/>
              <a:t>Da li više koristiš desnu ili levu stranu mozga?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Prvo smo učili o tome na času biologije </a:t>
            </a:r>
          </a:p>
          <a:p>
            <a:r>
              <a:rPr lang="en-US" smtClean="0"/>
              <a:t>A onda smo isprobavali na času                                          </a:t>
            </a:r>
          </a:p>
          <a:p>
            <a:pPr>
              <a:buFont typeface="Arial" charset="0"/>
              <a:buNone/>
            </a:pPr>
            <a:r>
              <a:rPr lang="en-US" smtClean="0"/>
              <a:t>engleskog...</a:t>
            </a:r>
          </a:p>
        </p:txBody>
      </p:sp>
      <p:pic>
        <p:nvPicPr>
          <p:cNvPr id="45059" name="Picture 2" descr="C:\Users\Gorica\Pictures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2209800"/>
            <a:ext cx="2133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3" descr="C:\Users\Gorica\Pictures\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3810000"/>
            <a:ext cx="293645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4" descr="C:\Users\Gorica\Pictures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3886200"/>
            <a:ext cx="1881239" cy="261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smtClean="0"/>
              <a:t>BRAIN GYM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Promoviše igru i radost učenja</a:t>
            </a:r>
          </a:p>
          <a:p>
            <a:r>
              <a:rPr lang="en-US" smtClean="0"/>
              <a:t>Ističe i veliča postojeću inteligenciju</a:t>
            </a:r>
          </a:p>
          <a:p>
            <a:r>
              <a:rPr lang="en-US" smtClean="0"/>
              <a:t>Jača svesnost pokreta u svakodnevnom životu</a:t>
            </a:r>
          </a:p>
          <a:p>
            <a:r>
              <a:rPr lang="en-US" smtClean="0"/>
              <a:t>Naglašava da učenici MOGU da reaguju na mimiku i spoznaju šta ona znači</a:t>
            </a:r>
          </a:p>
          <a:p>
            <a:r>
              <a:rPr lang="en-US" smtClean="0"/>
              <a:t>Podržava samoodgovornost</a:t>
            </a:r>
          </a:p>
          <a:p>
            <a:r>
              <a:rPr lang="en-US" smtClean="0"/>
              <a:t>Čini svakog učesnika da se oseća cenjenim i uvaženim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b="1" kern="1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Projekat</a:t>
            </a:r>
            <a:r>
              <a:rPr lang="en-US" b="1" kern="1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en-US" b="1" kern="1200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"Romeo </a:t>
            </a:r>
            <a:r>
              <a:rPr lang="en-US" b="1" kern="1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i</a:t>
            </a:r>
            <a:r>
              <a:rPr lang="en-US" b="1" kern="1200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en-US" b="1" kern="1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Julija</a:t>
            </a:r>
            <a:r>
              <a:rPr lang="en-US" b="1" kern="1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“ </a:t>
            </a:r>
            <a:r>
              <a:rPr lang="en-US" b="1" kern="1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srpski</a:t>
            </a:r>
            <a:r>
              <a:rPr lang="en-US" b="1" kern="1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en-US" b="1" kern="1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jezik</a:t>
            </a:r>
            <a:endParaRPr lang="en-US" b="1" kern="1200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04451" name="Rectangle 3"/>
          <p:cNvSpPr>
            <a:spLocks noGrp="1"/>
          </p:cNvSpPr>
          <p:nvPr>
            <p:ph type="body" idx="4294967295"/>
          </p:nvPr>
        </p:nvSpPr>
        <p:spPr>
          <a:xfrm>
            <a:off x="1905000" y="2286000"/>
            <a:ext cx="5257800" cy="3276600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sz="2400" b="1" dirty="0">
                <a:latin typeface="Bookman Old Style" pitchFamily="18" charset="0"/>
              </a:rPr>
              <a:t>Hor : Dve kuće, obečašćene i slavne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sz="2400" b="1" dirty="0">
                <a:latin typeface="Bookman Old Style" pitchFamily="18" charset="0"/>
              </a:rPr>
              <a:t>         U svoj ​​Veroni, gde se radnja zbiva ,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sz="2400" b="1" dirty="0">
                <a:latin typeface="Bookman Old Style" pitchFamily="18" charset="0"/>
              </a:rPr>
              <a:t>         Zapodenuše borbu s mržnje davne,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sz="2400" b="1" dirty="0">
                <a:latin typeface="Bookman Old Style" pitchFamily="18" charset="0"/>
              </a:rPr>
              <a:t>         Što mnogoj krvi strašnoj beše kriva.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sz="2400" b="1" dirty="0">
                <a:latin typeface="Bookman Old Style" pitchFamily="18" charset="0"/>
              </a:rPr>
              <a:t>         Iz krila, </a:t>
            </a:r>
            <a:r>
              <a:rPr lang="sr-Latn-CS" sz="2400" b="1" dirty="0" smtClean="0">
                <a:latin typeface="Bookman Old Style" pitchFamily="18" charset="0"/>
              </a:rPr>
              <a:t>mržjom </a:t>
            </a:r>
            <a:r>
              <a:rPr lang="sr-Latn-CS" sz="2400" b="1" dirty="0">
                <a:latin typeface="Bookman Old Style" pitchFamily="18" charset="0"/>
              </a:rPr>
              <a:t>zadojenih ružnom,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sz="2400" b="1" dirty="0">
                <a:latin typeface="Bookman Old Style" pitchFamily="18" charset="0"/>
              </a:rPr>
              <a:t>         Dva zaljubljena srca iznikoše,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sz="2400" b="1" dirty="0">
                <a:latin typeface="Bookman Old Style" pitchFamily="18" charset="0"/>
              </a:rPr>
              <a:t>         Što smrću svojom </a:t>
            </a:r>
            <a:r>
              <a:rPr lang="en-US" sz="2400" b="1" dirty="0" smtClean="0">
                <a:latin typeface="Bookman Old Style" pitchFamily="18" charset="0"/>
              </a:rPr>
              <a:t>…</a:t>
            </a:r>
            <a:endParaRPr lang="sr-Latn-CS" sz="2400" b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/>
          </p:cNvSpPr>
          <p:nvPr>
            <p:ph type="body" idx="4294967295"/>
          </p:nvPr>
        </p:nvSpPr>
        <p:spPr>
          <a:xfrm>
            <a:off x="304800" y="228600"/>
            <a:ext cx="8458200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Da bi se upoznali s tragedijom "Romeo i Julija" učenici su imali zadatak da odgledaju film na jutjubu</a:t>
            </a: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a zatim da pročitaju tragediju u celosti uz pomoć istraživačkih zadataka.</a:t>
            </a:r>
          </a:p>
          <a:p>
            <a:pPr>
              <a:lnSpc>
                <a:spcPct val="90000"/>
              </a:lnSpc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Vreme koje je utrošeno za rad je 15 dana .</a:t>
            </a:r>
          </a:p>
        </p:txBody>
      </p:sp>
      <p:pic>
        <p:nvPicPr>
          <p:cNvPr id="51204" name="Picture 4" descr="Romeo-and-Juliet-2013-romeo-and-juliet-2013-35804031-3000-2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4114800"/>
            <a:ext cx="2971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2971800" y="6324600"/>
            <a:ext cx="3308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4"/>
              </a:rPr>
              <a:t>https://youtu.be/M-G6AqE28cg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5" name="Rectangle 2"/>
          <p:cNvSpPr>
            <a:spLocks noGrp="1"/>
          </p:cNvSpPr>
          <p:nvPr>
            <p:ph type="title" idx="4294967295"/>
          </p:nvPr>
        </p:nvSpPr>
        <p:spPr>
          <a:xfrm>
            <a:off x="609600" y="228600"/>
            <a:ext cx="7467600" cy="762000"/>
          </a:xfrm>
        </p:spPr>
        <p:txBody>
          <a:bodyPr/>
          <a:lstStyle/>
          <a:p>
            <a:pPr>
              <a:defRPr/>
            </a:pPr>
            <a:r>
              <a:rPr lang="hr-HR" b="1" kern="120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Produkti rada</a:t>
            </a:r>
            <a:endParaRPr lang="en-US" b="1" kern="120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10595" name="AutoShape 5" descr="Inline image 3"/>
          <p:cNvSpPr>
            <a:spLocks noChangeAspect="1" noChangeArrowheads="1"/>
          </p:cNvSpPr>
          <p:nvPr/>
        </p:nvSpPr>
        <p:spPr bwMode="auto">
          <a:xfrm>
            <a:off x="4048125" y="3033713"/>
            <a:ext cx="10477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9156" name="Picture 8" descr="IMG_0874_450x600"/>
          <p:cNvPicPr>
            <a:picLocks noChangeAspect="1" noChangeArrowheads="1"/>
          </p:cNvPicPr>
          <p:nvPr/>
        </p:nvPicPr>
        <p:blipFill>
          <a:blip r:embed="rId4"/>
          <a:srcRect l="4678" t="21053" r="29825" b="1755"/>
          <a:stretch>
            <a:fillRect/>
          </a:stretch>
        </p:blipFill>
        <p:spPr bwMode="auto">
          <a:xfrm>
            <a:off x="609601" y="2743200"/>
            <a:ext cx="1905000" cy="299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9160" name="Object 5"/>
          <p:cNvGraphicFramePr>
            <a:graphicFrameLocks noChangeAspect="1"/>
          </p:cNvGraphicFramePr>
          <p:nvPr/>
        </p:nvGraphicFramePr>
        <p:xfrm>
          <a:off x="6248400" y="1066800"/>
          <a:ext cx="2286000" cy="1714500"/>
        </p:xfrm>
        <a:graphic>
          <a:graphicData uri="http://schemas.openxmlformats.org/presentationml/2006/ole">
            <p:oleObj spid="_x0000_s110597" name="Presentation" r:id="rId5" imgW="4572042" imgH="3428869" progId="PowerPoint.Show.8">
              <p:embed/>
            </p:oleObj>
          </a:graphicData>
        </a:graphic>
      </p:graphicFrame>
      <p:graphicFrame>
        <p:nvGraphicFramePr>
          <p:cNvPr id="49162" name="Object 7"/>
          <p:cNvGraphicFramePr>
            <a:graphicFrameLocks noChangeAspect="1"/>
          </p:cNvGraphicFramePr>
          <p:nvPr/>
        </p:nvGraphicFramePr>
        <p:xfrm>
          <a:off x="5410200" y="4191000"/>
          <a:ext cx="2209800" cy="1657350"/>
        </p:xfrm>
        <a:graphic>
          <a:graphicData uri="http://schemas.openxmlformats.org/presentationml/2006/ole">
            <p:oleObj spid="_x0000_s110599" name="Presentation" r:id="rId6" imgW="4572042" imgH="3428869" progId="PowerPoint.Show.8">
              <p:embed/>
            </p:oleObj>
          </a:graphicData>
        </a:graphic>
      </p:graphicFrame>
      <p:graphicFrame>
        <p:nvGraphicFramePr>
          <p:cNvPr id="49163" name="Object 8"/>
          <p:cNvGraphicFramePr>
            <a:graphicFrameLocks noChangeAspect="1"/>
          </p:cNvGraphicFramePr>
          <p:nvPr/>
        </p:nvGraphicFramePr>
        <p:xfrm>
          <a:off x="3657600" y="1981200"/>
          <a:ext cx="2209800" cy="1657350"/>
        </p:xfrm>
        <a:graphic>
          <a:graphicData uri="http://schemas.openxmlformats.org/presentationml/2006/ole">
            <p:oleObj spid="_x0000_s110600" name="Presentation" r:id="rId7" imgW="4572042" imgH="3428869" progId="PowerPoint.Show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Konkretan primer utvrđivanja gradiva o Evropi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Etape u izvođenju nastave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buFont typeface="Arial" charset="0"/>
              <a:buAutoNum type="arabicPeriod"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Pripremne aktivnosti (podela učenika na grupe i podela zadataka);</a:t>
            </a:r>
          </a:p>
          <a:p>
            <a:pPr marL="609600" indent="-609600">
              <a:buFont typeface="Arial" charset="0"/>
              <a:buAutoNum type="arabicPeriod"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Samostalni rad učenika;</a:t>
            </a:r>
          </a:p>
          <a:p>
            <a:pPr marL="609600" indent="-609600">
              <a:buFont typeface="Arial" charset="0"/>
              <a:buAutoNum type="arabicPeriod"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Takmičenje među odeljenjima;</a:t>
            </a:r>
          </a:p>
          <a:p>
            <a:pPr marL="609600" indent="-609600">
              <a:buFont typeface="Arial" charset="0"/>
              <a:buAutoNum type="arabicPeriod"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Evaluacija – učenici vrednuju svoj rad, rad u svojih drugova u grupi i rad drugih grupa.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Najzanimljiviji primer testa</a:t>
            </a:r>
          </a:p>
        </p:txBody>
      </p:sp>
      <p:graphicFrame>
        <p:nvGraphicFramePr>
          <p:cNvPr id="54276" name="Object 3"/>
          <p:cNvGraphicFramePr>
            <a:graphicFrameLocks noChangeAspect="1"/>
          </p:cNvGraphicFramePr>
          <p:nvPr/>
        </p:nvGraphicFramePr>
        <p:xfrm>
          <a:off x="2286000" y="1219200"/>
          <a:ext cx="3276600" cy="1328738"/>
        </p:xfrm>
        <a:graphic>
          <a:graphicData uri="http://schemas.openxmlformats.org/presentationml/2006/ole">
            <p:oleObj spid="_x0000_s116739" name="Packager Shell Object" showAsIcon="1" r:id="rId4" imgW="1690920" imgH="685440" progId="Package">
              <p:embed/>
            </p:oleObj>
          </a:graphicData>
        </a:graphic>
      </p:graphicFrame>
      <p:pic>
        <p:nvPicPr>
          <p:cNvPr id="54279" name="Picture 7" descr="LISIC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3733800"/>
            <a:ext cx="12954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1" name="AutoShape 9" descr="9k="/>
          <p:cNvSpPr>
            <a:spLocks noChangeAspect="1" noChangeArrowheads="1"/>
          </p:cNvSpPr>
          <p:nvPr/>
        </p:nvSpPr>
        <p:spPr bwMode="auto">
          <a:xfrm>
            <a:off x="3433763" y="1419225"/>
            <a:ext cx="22764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2" name="AutoShape 11" descr="9k="/>
          <p:cNvSpPr>
            <a:spLocks noChangeAspect="1" noChangeArrowheads="1"/>
          </p:cNvSpPr>
          <p:nvPr/>
        </p:nvSpPr>
        <p:spPr bwMode="auto">
          <a:xfrm>
            <a:off x="3433763" y="1419225"/>
            <a:ext cx="22764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4285" name="Picture 13" descr="Stap-za-hodanje-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00200" y="3733800"/>
            <a:ext cx="690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8" name="Picture 16" descr="250px-Apostroph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0" y="3733800"/>
            <a:ext cx="190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90" name="Picture 18" descr="250px-Apostroph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09800" y="3733800"/>
            <a:ext cx="22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92" name="Picture 20" descr="lettere-de-lepilloledistefano-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000" y="38100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93" name="WordArt 21"/>
          <p:cNvSpPr>
            <a:spLocks noChangeArrowheads="1" noChangeShapeType="1" noTextEdit="1"/>
          </p:cNvSpPr>
          <p:nvPr/>
        </p:nvSpPr>
        <p:spPr bwMode="auto">
          <a:xfrm>
            <a:off x="533400" y="4876800"/>
            <a:ext cx="2590800" cy="6096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7032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Italija</a:t>
            </a:r>
          </a:p>
        </p:txBody>
      </p:sp>
      <p:sp>
        <p:nvSpPr>
          <p:cNvPr id="54294" name="WordArt 22"/>
          <p:cNvSpPr>
            <a:spLocks noChangeArrowheads="1" noChangeShapeType="1" noTextEdit="1"/>
          </p:cNvSpPr>
          <p:nvPr/>
        </p:nvSpPr>
        <p:spPr bwMode="auto">
          <a:xfrm>
            <a:off x="2819400" y="2819400"/>
            <a:ext cx="35052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Asocijacije</a:t>
            </a:r>
          </a:p>
        </p:txBody>
      </p:sp>
      <p:sp>
        <p:nvSpPr>
          <p:cNvPr id="116749" name="AutoShape 24" descr="Z"/>
          <p:cNvSpPr>
            <a:spLocks noChangeAspect="1" noChangeArrowheads="1"/>
          </p:cNvSpPr>
          <p:nvPr/>
        </p:nvSpPr>
        <p:spPr bwMode="auto">
          <a:xfrm>
            <a:off x="1714500" y="1419225"/>
            <a:ext cx="571500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4300" name="Picture 28" descr="RomanG-0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10200" y="40386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02" name="Picture 30" descr="ANd9GcTz97tPCOzw1gGW7lP49ysO1DkqqlOV-iZFejsMHJfXUw_FB2Fa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343400" y="38862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03" name="Picture 31" descr="250px-Apostroph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43400" y="4038600"/>
            <a:ext cx="22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05" name="Picture 33" descr="ANd9GcRE0rqA87Qggsj_2SAL-Nv2h7jfMhB7zViYeBIexrwtBFw4y1Jew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172200" y="4114800"/>
            <a:ext cx="9144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06" name="Picture 34" descr="250px-Apostroph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1800" y="4114800"/>
            <a:ext cx="22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08" name="Picture 36" descr="nadas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91400" y="4191000"/>
            <a:ext cx="1143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09" name="Picture 37" descr="250px-Apostroph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91400" y="4191000"/>
            <a:ext cx="22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10" name="Picture 38" descr="250px-Apostroph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20000" y="4191000"/>
            <a:ext cx="22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311" name="WordArt 39"/>
          <p:cNvSpPr>
            <a:spLocks noChangeArrowheads="1" noChangeShapeType="1" noTextEdit="1"/>
          </p:cNvSpPr>
          <p:nvPr/>
        </p:nvSpPr>
        <p:spPr bwMode="auto">
          <a:xfrm>
            <a:off x="5105400" y="5105400"/>
            <a:ext cx="3048000" cy="6096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7032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Engleska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42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42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542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542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543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543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543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543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543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8" dur="1" fill="hold"/>
                                        <p:tgtEl>
                                          <p:spTgt spid="543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543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543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1" dur="1" fill="hold"/>
                                        <p:tgtEl>
                                          <p:spTgt spid="543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3" grpId="0" animBg="1"/>
      <p:bldP spid="54294" grpId="0" animBg="1"/>
      <p:bldP spid="543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2929</TotalTime>
  <Words>537</Words>
  <Application>Microsoft Office PowerPoint</Application>
  <PresentationFormat>On-screen Show (4:3)</PresentationFormat>
  <Paragraphs>118</Paragraphs>
  <Slides>22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Office Theme</vt:lpstr>
      <vt:lpstr>1_Office Theme</vt:lpstr>
      <vt:lpstr>Presentation</vt:lpstr>
      <vt:lpstr>Packager Shell Object</vt:lpstr>
      <vt:lpstr>Tematsko izvođenje nastave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ŠTA JOŠ…</vt:lpstr>
      <vt:lpstr>Slide 12</vt:lpstr>
      <vt:lpstr>Slide 13</vt:lpstr>
      <vt:lpstr>Slide 14</vt:lpstr>
      <vt:lpstr>Da li više koristiš desnu ili levu stranu mozga?</vt:lpstr>
      <vt:lpstr>BRAIN GYM</vt:lpstr>
      <vt:lpstr>Projekat "Romeo i Julija“ srpski jezik</vt:lpstr>
      <vt:lpstr>Slide 18</vt:lpstr>
      <vt:lpstr>Produkti rada</vt:lpstr>
      <vt:lpstr>Konkretan primer utvrđivanja gradiva o Evropi</vt:lpstr>
      <vt:lpstr>Etape u izvođenju nastave</vt:lpstr>
      <vt:lpstr>Najzanimljiviji primer testa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Gorica Kostic</dc:title>
  <dc:creator>Gorica</dc:creator>
  <cp:lastModifiedBy>Gorica</cp:lastModifiedBy>
  <cp:revision>178</cp:revision>
  <dcterms:created xsi:type="dcterms:W3CDTF">2006-08-16T00:00:00Z</dcterms:created>
  <dcterms:modified xsi:type="dcterms:W3CDTF">2015-08-25T21:50:18Z</dcterms:modified>
</cp:coreProperties>
</file>